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4"/>
  </p:notesMasterIdLst>
  <p:handoutMasterIdLst>
    <p:handoutMasterId r:id="rId25"/>
  </p:handoutMasterIdLst>
  <p:sldIdLst>
    <p:sldId id="257" r:id="rId5"/>
    <p:sldId id="261" r:id="rId6"/>
    <p:sldId id="272" r:id="rId7"/>
    <p:sldId id="275" r:id="rId8"/>
    <p:sldId id="282" r:id="rId9"/>
    <p:sldId id="283" r:id="rId10"/>
    <p:sldId id="285" r:id="rId11"/>
    <p:sldId id="286" r:id="rId12"/>
    <p:sldId id="280" r:id="rId13"/>
    <p:sldId id="296" r:id="rId14"/>
    <p:sldId id="281" r:id="rId15"/>
    <p:sldId id="297" r:id="rId16"/>
    <p:sldId id="288" r:id="rId17"/>
    <p:sldId id="289" r:id="rId18"/>
    <p:sldId id="290" r:id="rId19"/>
    <p:sldId id="292" r:id="rId20"/>
    <p:sldId id="293" r:id="rId21"/>
    <p:sldId id="295"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8"/>
  </p:normalViewPr>
  <p:slideViewPr>
    <p:cSldViewPr snapToGrid="0" snapToObjects="1">
      <p:cViewPr varScale="1">
        <p:scale>
          <a:sx n="72" d="100"/>
          <a:sy n="72" d="100"/>
        </p:scale>
        <p:origin x="660" y="6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31-Jul-21</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31-Jul-21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2437219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13</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14</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17</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18</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19</a:t>
            </a:fld>
            <a:endParaRPr lang="en-US" dirty="0"/>
          </a:p>
        </p:txBody>
      </p:sp>
    </p:spTree>
    <p:extLst>
      <p:ext uri="{BB962C8B-B14F-4D97-AF65-F5344CB8AC3E}">
        <p14:creationId xmlns:p14="http://schemas.microsoft.com/office/powerpoint/2010/main" val="49740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5</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9</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10</a:t>
            </a:fld>
            <a:endParaRPr lang="en-US" dirty="0"/>
          </a:p>
        </p:txBody>
      </p:sp>
    </p:spTree>
    <p:extLst>
      <p:ext uri="{BB962C8B-B14F-4D97-AF65-F5344CB8AC3E}">
        <p14:creationId xmlns:p14="http://schemas.microsoft.com/office/powerpoint/2010/main" val="220575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11</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12</a:t>
            </a:fld>
            <a:endParaRPr lang="en-US" dirty="0"/>
          </a:p>
        </p:txBody>
      </p:sp>
    </p:spTree>
    <p:extLst>
      <p:ext uri="{BB962C8B-B14F-4D97-AF65-F5344CB8AC3E}">
        <p14:creationId xmlns:p14="http://schemas.microsoft.com/office/powerpoint/2010/main" val="61400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31-Jul-21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31-Jul-21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31-Jul-21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31-Jul-21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31-Jul-21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31-Jul-21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pPr algn="l"/>
            <a:r>
              <a:rPr lang="en-US" dirty="0">
                <a:solidFill>
                  <a:schemeClr val="bg2"/>
                </a:solidFill>
              </a:rPr>
              <a:t>Ahmed </a:t>
            </a:r>
            <a:r>
              <a:rPr lang="en-US" dirty="0" err="1">
                <a:solidFill>
                  <a:schemeClr val="bg2"/>
                </a:solidFill>
              </a:rPr>
              <a:t>Hallaba</a:t>
            </a:r>
            <a:r>
              <a:rPr lang="en-US" dirty="0">
                <a:solidFill>
                  <a:schemeClr val="bg2"/>
                </a:solidFill>
              </a:rPr>
              <a:t>                                          </a:t>
            </a:r>
            <a:r>
              <a:rPr lang="en-US" dirty="0" err="1">
                <a:solidFill>
                  <a:schemeClr val="bg2"/>
                </a:solidFill>
              </a:rPr>
              <a:t>Bassel</a:t>
            </a:r>
            <a:r>
              <a:rPr lang="en-US" dirty="0">
                <a:solidFill>
                  <a:schemeClr val="bg2"/>
                </a:solidFill>
              </a:rPr>
              <a:t> </a:t>
            </a:r>
            <a:r>
              <a:rPr lang="en-US" dirty="0" err="1">
                <a:solidFill>
                  <a:schemeClr val="bg2"/>
                </a:solidFill>
              </a:rPr>
              <a:t>Emam</a:t>
            </a:r>
            <a:endParaRPr lang="en-US" dirty="0">
              <a:solidFill>
                <a:schemeClr val="bg2"/>
              </a:solidFill>
            </a:endParaRPr>
          </a:p>
          <a:p>
            <a:r>
              <a:rPr lang="en-US" dirty="0">
                <a:solidFill>
                  <a:schemeClr val="bg2"/>
                </a:solidFill>
              </a:rPr>
              <a:t>Kamel </a:t>
            </a:r>
            <a:r>
              <a:rPr lang="en-US" dirty="0" err="1">
                <a:solidFill>
                  <a:schemeClr val="bg2"/>
                </a:solidFill>
              </a:rPr>
              <a:t>El-Sehly</a:t>
            </a:r>
            <a:endParaRPr lang="en-US" dirty="0">
              <a:solidFill>
                <a:schemeClr val="bg2"/>
              </a:solidFill>
            </a:endParaRPr>
          </a:p>
          <a:p>
            <a:endParaRPr lang="en-US" dirty="0">
              <a:solidFill>
                <a:schemeClr val="bg2"/>
              </a:solidFill>
            </a:endParaRPr>
          </a:p>
        </p:txBody>
      </p:sp>
      <p:sp>
        <p:nvSpPr>
          <p:cNvPr id="3" name="Rectangle 1">
            <a:extLst>
              <a:ext uri="{FF2B5EF4-FFF2-40B4-BE49-F238E27FC236}">
                <a16:creationId xmlns:a16="http://schemas.microsoft.com/office/drawing/2014/main" id="{6B82A850-EA56-4092-A0B4-EA5323CBC8D3}"/>
              </a:ext>
            </a:extLst>
          </p:cNvPr>
          <p:cNvSpPr>
            <a:spLocks noGrp="1" noChangeArrowheads="1"/>
          </p:cNvSpPr>
          <p:nvPr>
            <p:ph type="ctrTitle"/>
          </p:nvPr>
        </p:nvSpPr>
        <p:spPr bwMode="auto">
          <a:xfrm>
            <a:off x="2460814" y="2237492"/>
            <a:ext cx="72687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4472C4"/>
                </a:solidFill>
                <a:effectLst/>
                <a:latin typeface="Calibri Light" panose="020F0302020204030204" pitchFamily="34" charset="0"/>
                <a:ea typeface="Times New Roman" panose="02020603050405020304" pitchFamily="18" charset="0"/>
                <a:cs typeface="Calibri Light" panose="020F0302020204030204" pitchFamily="34" charset="0"/>
              </a:rPr>
              <a:t>MOVIE REVIEW SENTIMENT ANALYSIS </a:t>
            </a:r>
            <a:br>
              <a:rPr kumimoji="0" lang="en-US" altLang="en-US" sz="3600" b="0" i="0" u="none" strike="noStrike" cap="none" normalizeH="0" baseline="0" dirty="0">
                <a:ln>
                  <a:noFill/>
                </a:ln>
                <a:solidFill>
                  <a:srgbClr val="4472C4"/>
                </a:solidFill>
                <a:effectLst/>
                <a:latin typeface="Calibri Light" panose="020F0302020204030204" pitchFamily="34" charset="0"/>
                <a:ea typeface="Times New Roman" panose="02020603050405020304" pitchFamily="18" charset="0"/>
                <a:cs typeface="Calibri Light" panose="020F0302020204030204" pitchFamily="34" charset="0"/>
              </a:rPr>
            </a:br>
            <a:r>
              <a:rPr kumimoji="0" lang="en-US" altLang="en-US" sz="3600" b="0" i="0" u="none" strike="noStrike" cap="none" normalizeH="0" baseline="0" dirty="0">
                <a:ln>
                  <a:noFill/>
                </a:ln>
                <a:solidFill>
                  <a:srgbClr val="4472C4"/>
                </a:solidFill>
                <a:effectLst/>
                <a:latin typeface="Calibri Light" panose="020F0302020204030204" pitchFamily="34" charset="0"/>
                <a:ea typeface="Times New Roman" panose="02020603050405020304" pitchFamily="18" charset="0"/>
                <a:cs typeface="Calibri Light" panose="020F0302020204030204" pitchFamily="34" charset="0"/>
              </a:rPr>
              <a:t>INTEGRATED WITH DIALOGFLOW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a:xfrm>
            <a:off x="1023562" y="685800"/>
            <a:ext cx="10493524" cy="1485900"/>
          </a:xfrm>
        </p:spPr>
        <p:txBody>
          <a:bodyPr>
            <a:normAutofit/>
          </a:bodyPr>
          <a:lstStyle/>
          <a:p>
            <a:r>
              <a:rPr lang="en-US" b="1" kern="0">
                <a:effectLst/>
                <a:latin typeface="Arial" panose="020B0604020202020204" pitchFamily="34" charset="0"/>
                <a:ea typeface="Times New Roman" panose="02020603050405020304" pitchFamily="18" charset="0"/>
                <a:cs typeface="Arial" panose="020B0604020202020204" pitchFamily="34" charset="0"/>
              </a:rPr>
              <a:t>Classification Models</a:t>
            </a:r>
            <a:br>
              <a:rPr lang="en-US" b="1" kern="0">
                <a:effectLst/>
                <a:latin typeface="Arial" panose="020B0604020202020204" pitchFamily="34" charset="0"/>
                <a:ea typeface="Times New Roman" panose="02020603050405020304" pitchFamily="18"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a:xfrm>
            <a:off x="1023562" y="2286000"/>
            <a:ext cx="5489780" cy="3581400"/>
          </a:xfrm>
        </p:spPr>
        <p:txBody>
          <a:bodyPr anchor="ctr" anchorCtr="0">
            <a:normAutofit/>
          </a:bodyPr>
          <a:lstStyle/>
          <a:p>
            <a:endParaRPr lang="en-US" sz="1800" dirty="0">
              <a:effectLst/>
              <a:latin typeface="Times New Roman" panose="02020603050405020304" pitchFamily="18" charset="0"/>
              <a:ea typeface="Times New Roman" panose="02020603050405020304" pitchFamily="18" charset="0"/>
            </a:endParaRPr>
          </a:p>
          <a:p>
            <a:r>
              <a:rPr lang="en-US" sz="1800" b="1" i="1" dirty="0">
                <a:latin typeface="Times New Roman" panose="02020603050405020304" pitchFamily="18" charset="0"/>
                <a:ea typeface="Times New Roman" panose="02020603050405020304" pitchFamily="18" charset="0"/>
              </a:rPr>
              <a:t>Champion classification model: SVM with TF-IDF</a:t>
            </a:r>
            <a:endParaRPr lang="en-US" sz="1800" dirty="0">
              <a:effectLst/>
              <a:latin typeface="Times New Roman" panose="02020603050405020304" pitchFamily="18" charset="0"/>
              <a:ea typeface="Times New Roman" panose="02020603050405020304" pitchFamily="18" charset="0"/>
            </a:endParaRPr>
          </a:p>
          <a:p>
            <a:endParaRPr lang="en-US" sz="1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7392C1E-2641-41F1-848B-1768F767CB77}"/>
              </a:ext>
            </a:extLst>
          </p:cNvPr>
          <p:cNvPicPr>
            <a:picLocks noChangeAspect="1"/>
          </p:cNvPicPr>
          <p:nvPr/>
        </p:nvPicPr>
        <p:blipFill>
          <a:blip r:embed="rId3"/>
          <a:stretch>
            <a:fillRect/>
          </a:stretch>
        </p:blipFill>
        <p:spPr>
          <a:xfrm>
            <a:off x="6648712" y="2350235"/>
            <a:ext cx="5163783" cy="3717924"/>
          </a:xfrm>
          <a:prstGeom prst="rect">
            <a:avLst/>
          </a:prstGeom>
        </p:spPr>
      </p:pic>
    </p:spTree>
    <p:extLst>
      <p:ext uri="{BB962C8B-B14F-4D97-AF65-F5344CB8AC3E}">
        <p14:creationId xmlns:p14="http://schemas.microsoft.com/office/powerpoint/2010/main" val="208720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algn="ctr"/>
            <a:endParaRPr lang="en-US" sz="1800" dirty="0">
              <a:effectLst/>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Clustering Models</a:t>
            </a:r>
            <a:b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E4F9961-C682-4161-91D6-8D605FFE0A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32383" y="1537252"/>
            <a:ext cx="7964555" cy="3950100"/>
          </a:xfrm>
          <a:prstGeom prst="rect">
            <a:avLst/>
          </a:prstGeom>
          <a:noFill/>
          <a:ln>
            <a:noFill/>
          </a:ln>
        </p:spPr>
      </p:pic>
      <p:graphicFrame>
        <p:nvGraphicFramePr>
          <p:cNvPr id="2" name="Table 1">
            <a:extLst>
              <a:ext uri="{FF2B5EF4-FFF2-40B4-BE49-F238E27FC236}">
                <a16:creationId xmlns:a16="http://schemas.microsoft.com/office/drawing/2014/main" id="{62428D3E-9935-4E0F-826B-25FDF6C1DFB7}"/>
              </a:ext>
            </a:extLst>
          </p:cNvPr>
          <p:cNvGraphicFramePr>
            <a:graphicFrameLocks noGrp="1"/>
          </p:cNvGraphicFramePr>
          <p:nvPr>
            <p:extLst>
              <p:ext uri="{D42A27DB-BD31-4B8C-83A1-F6EECF244321}">
                <p14:modId xmlns:p14="http://schemas.microsoft.com/office/powerpoint/2010/main" val="3845221769"/>
              </p:ext>
            </p:extLst>
          </p:nvPr>
        </p:nvGraphicFramePr>
        <p:xfrm>
          <a:off x="2332383" y="5601652"/>
          <a:ext cx="7964554" cy="878661"/>
        </p:xfrm>
        <a:graphic>
          <a:graphicData uri="http://schemas.openxmlformats.org/drawingml/2006/table">
            <a:tbl>
              <a:tblPr firstRow="1" firstCol="1" bandRow="1">
                <a:tableStyleId>{5C22544A-7EE6-4342-B048-85BDC9FD1C3A}</a:tableStyleId>
              </a:tblPr>
              <a:tblGrid>
                <a:gridCol w="1382659">
                  <a:extLst>
                    <a:ext uri="{9D8B030D-6E8A-4147-A177-3AD203B41FA5}">
                      <a16:colId xmlns:a16="http://schemas.microsoft.com/office/drawing/2014/main" val="1463629498"/>
                    </a:ext>
                  </a:extLst>
                </a:gridCol>
                <a:gridCol w="1329510">
                  <a:extLst>
                    <a:ext uri="{9D8B030D-6E8A-4147-A177-3AD203B41FA5}">
                      <a16:colId xmlns:a16="http://schemas.microsoft.com/office/drawing/2014/main" val="752824122"/>
                    </a:ext>
                  </a:extLst>
                </a:gridCol>
                <a:gridCol w="1327165">
                  <a:extLst>
                    <a:ext uri="{9D8B030D-6E8A-4147-A177-3AD203B41FA5}">
                      <a16:colId xmlns:a16="http://schemas.microsoft.com/office/drawing/2014/main" val="3743568321"/>
                    </a:ext>
                  </a:extLst>
                </a:gridCol>
                <a:gridCol w="1327165">
                  <a:extLst>
                    <a:ext uri="{9D8B030D-6E8A-4147-A177-3AD203B41FA5}">
                      <a16:colId xmlns:a16="http://schemas.microsoft.com/office/drawing/2014/main" val="768213237"/>
                    </a:ext>
                  </a:extLst>
                </a:gridCol>
                <a:gridCol w="1335763">
                  <a:extLst>
                    <a:ext uri="{9D8B030D-6E8A-4147-A177-3AD203B41FA5}">
                      <a16:colId xmlns:a16="http://schemas.microsoft.com/office/drawing/2014/main" val="4166145111"/>
                    </a:ext>
                  </a:extLst>
                </a:gridCol>
                <a:gridCol w="1262292">
                  <a:extLst>
                    <a:ext uri="{9D8B030D-6E8A-4147-A177-3AD203B41FA5}">
                      <a16:colId xmlns:a16="http://schemas.microsoft.com/office/drawing/2014/main" val="893245222"/>
                    </a:ext>
                  </a:extLst>
                </a:gridCol>
              </a:tblGrid>
              <a:tr h="292887">
                <a:tc>
                  <a:txBody>
                    <a:bodyPr/>
                    <a:lstStyle/>
                    <a:p>
                      <a:pPr marL="0" marR="0" algn="just">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BOW</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TFD</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LDA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BERT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Doc2Vec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20827451"/>
                  </a:ext>
                </a:extLst>
              </a:tr>
              <a:tr h="292887">
                <a:tc>
                  <a:txBody>
                    <a:bodyPr/>
                    <a:lstStyle/>
                    <a:p>
                      <a:pPr marL="0" marR="0" algn="just">
                        <a:spcBef>
                          <a:spcPts val="0"/>
                        </a:spcBef>
                        <a:spcAft>
                          <a:spcPts val="0"/>
                        </a:spcAft>
                      </a:pPr>
                      <a:r>
                        <a:rPr lang="en-US" sz="1200">
                          <a:effectLst/>
                        </a:rPr>
                        <a:t>K-Means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57.64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65.64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50.36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51.72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highlight>
                            <a:srgbClr val="FFFF00"/>
                          </a:highlight>
                        </a:rPr>
                        <a:t>80.2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086250"/>
                  </a:ext>
                </a:extLst>
              </a:tr>
              <a:tr h="292887">
                <a:tc>
                  <a:txBody>
                    <a:bodyPr/>
                    <a:lstStyle/>
                    <a:p>
                      <a:pPr marL="0" marR="0" algn="just">
                        <a:spcBef>
                          <a:spcPts val="0"/>
                        </a:spcBef>
                        <a:spcAft>
                          <a:spcPts val="0"/>
                        </a:spcAft>
                      </a:pPr>
                      <a:r>
                        <a:rPr lang="en-US" sz="1200">
                          <a:effectLst/>
                        </a:rPr>
                        <a:t>A-Clustering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54.56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64.2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50</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a:effectLst/>
                        </a:rPr>
                        <a:t>51.72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0"/>
                        </a:spcAft>
                      </a:pPr>
                      <a:r>
                        <a:rPr lang="en-US" sz="1200" dirty="0">
                          <a:effectLst/>
                        </a:rPr>
                        <a:t>70.8</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33655497"/>
                  </a:ext>
                </a:extLst>
              </a:tr>
            </a:tbl>
          </a:graphicData>
        </a:graphic>
      </p:graphicFrame>
    </p:spTree>
    <p:extLst>
      <p:ext uri="{BB962C8B-B14F-4D97-AF65-F5344CB8AC3E}">
        <p14:creationId xmlns:p14="http://schemas.microsoft.com/office/powerpoint/2010/main" val="25054168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a:xfrm>
            <a:off x="1023562" y="685800"/>
            <a:ext cx="10493524" cy="1485900"/>
          </a:xfrm>
        </p:spPr>
        <p:txBody>
          <a:bodyPr>
            <a:normAutofit/>
          </a:bodyPr>
          <a:lstStyle/>
          <a:p>
            <a:r>
              <a:rPr lang="en-US" b="1" kern="0">
                <a:effectLst/>
                <a:latin typeface="Arial" panose="020B0604020202020204" pitchFamily="34" charset="0"/>
                <a:ea typeface="Times New Roman" panose="02020603050405020304" pitchFamily="18" charset="0"/>
                <a:cs typeface="Arial" panose="020B0604020202020204" pitchFamily="34" charset="0"/>
              </a:rPr>
              <a:t>Clustering Models</a:t>
            </a:r>
            <a:br>
              <a:rPr lang="en-US" b="1" kern="0">
                <a:effectLst/>
                <a:latin typeface="Arial" panose="020B0604020202020204" pitchFamily="34" charset="0"/>
                <a:ea typeface="Times New Roman" panose="02020603050405020304" pitchFamily="18"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a:xfrm>
            <a:off x="1023562" y="2286000"/>
            <a:ext cx="5072437" cy="3581400"/>
          </a:xfrm>
        </p:spPr>
        <p:txBody>
          <a:bodyPr anchor="ctr" anchorCtr="0">
            <a:normAutofit/>
          </a:bodyPr>
          <a:lstStyle/>
          <a:p>
            <a:r>
              <a:rPr lang="en-US" sz="1800" b="1" i="1" dirty="0">
                <a:latin typeface="Times New Roman" panose="02020603050405020304" pitchFamily="18" charset="0"/>
                <a:ea typeface="Times New Roman" panose="02020603050405020304" pitchFamily="18" charset="0"/>
              </a:rPr>
              <a:t>Champion Clustering model: K-Means with Doc2Vec</a:t>
            </a:r>
            <a:endParaRPr lang="en-US" sz="1800" dirty="0">
              <a:effectLst/>
              <a:latin typeface="Times New Roman" panose="02020603050405020304" pitchFamily="18" charset="0"/>
              <a:ea typeface="Times New Roman" panose="02020603050405020304" pitchFamily="18" charset="0"/>
            </a:endParaRPr>
          </a:p>
        </p:txBody>
      </p:sp>
      <p:pic>
        <p:nvPicPr>
          <p:cNvPr id="7" name="Picture 6" descr="Chart, scatter chart&#10;&#10;Description automatically generated">
            <a:extLst>
              <a:ext uri="{FF2B5EF4-FFF2-40B4-BE49-F238E27FC236}">
                <a16:creationId xmlns:a16="http://schemas.microsoft.com/office/drawing/2014/main" id="{19F8EC83-3B41-4CCF-A2E4-6D945F022BF7}"/>
              </a:ext>
            </a:extLst>
          </p:cNvPr>
          <p:cNvPicPr/>
          <p:nvPr/>
        </p:nvPicPr>
        <p:blipFill>
          <a:blip r:embed="rId3">
            <a:extLst>
              <a:ext uri="{28A0092B-C50C-407E-A947-70E740481C1C}">
                <a14:useLocalDpi xmlns:a14="http://schemas.microsoft.com/office/drawing/2010/main" val="0"/>
              </a:ext>
            </a:extLst>
          </a:blip>
          <a:stretch>
            <a:fillRect/>
          </a:stretch>
        </p:blipFill>
        <p:spPr>
          <a:xfrm>
            <a:off x="6444649" y="1460090"/>
            <a:ext cx="5072437" cy="4712110"/>
          </a:xfrm>
          <a:prstGeom prst="rect">
            <a:avLst/>
          </a:prstGeom>
        </p:spPr>
      </p:pic>
    </p:spTree>
    <p:extLst>
      <p:ext uri="{BB962C8B-B14F-4D97-AF65-F5344CB8AC3E}">
        <p14:creationId xmlns:p14="http://schemas.microsoft.com/office/powerpoint/2010/main" val="428211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algn="ctr"/>
            <a:endParaRPr lang="en-US" sz="1800" dirty="0">
              <a:effectLst/>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pPr marR="0" lvl="0" algn="just" rtl="0">
              <a:lnSpc>
                <a:spcPct val="150000"/>
              </a:lnSpc>
              <a:spcBef>
                <a:spcPts val="1200"/>
              </a:spcBef>
              <a:spcAft>
                <a:spcPts val="0"/>
              </a:spcAft>
              <a:tabLst>
                <a:tab pos="457200" algn="l"/>
              </a:tabLst>
            </a:pPr>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Chatbot </a:t>
            </a:r>
          </a:p>
        </p:txBody>
      </p:sp>
      <p:pic>
        <p:nvPicPr>
          <p:cNvPr id="7" name="Picture 6">
            <a:extLst>
              <a:ext uri="{FF2B5EF4-FFF2-40B4-BE49-F238E27FC236}">
                <a16:creationId xmlns:a16="http://schemas.microsoft.com/office/drawing/2014/main" id="{AA53AFD0-6073-4019-A142-8ABC98998968}"/>
              </a:ext>
            </a:extLst>
          </p:cNvPr>
          <p:cNvPicPr/>
          <p:nvPr/>
        </p:nvPicPr>
        <p:blipFill>
          <a:blip r:embed="rId3"/>
          <a:stretch>
            <a:fillRect/>
          </a:stretch>
        </p:blipFill>
        <p:spPr>
          <a:xfrm>
            <a:off x="5107886" y="289374"/>
            <a:ext cx="5448300" cy="2085975"/>
          </a:xfrm>
          <a:prstGeom prst="rect">
            <a:avLst/>
          </a:prstGeom>
        </p:spPr>
      </p:pic>
      <p:pic>
        <p:nvPicPr>
          <p:cNvPr id="8" name="Picture 7">
            <a:extLst>
              <a:ext uri="{FF2B5EF4-FFF2-40B4-BE49-F238E27FC236}">
                <a16:creationId xmlns:a16="http://schemas.microsoft.com/office/drawing/2014/main" id="{02542EEE-914F-471C-AA16-7FF4B9B39CDA}"/>
              </a:ext>
            </a:extLst>
          </p:cNvPr>
          <p:cNvPicPr/>
          <p:nvPr/>
        </p:nvPicPr>
        <p:blipFill>
          <a:blip r:embed="rId4"/>
          <a:stretch>
            <a:fillRect/>
          </a:stretch>
        </p:blipFill>
        <p:spPr>
          <a:xfrm>
            <a:off x="5107887" y="2489649"/>
            <a:ext cx="5448300" cy="2097778"/>
          </a:xfrm>
          <a:prstGeom prst="rect">
            <a:avLst/>
          </a:prstGeom>
        </p:spPr>
      </p:pic>
      <p:pic>
        <p:nvPicPr>
          <p:cNvPr id="9" name="Picture 8">
            <a:extLst>
              <a:ext uri="{FF2B5EF4-FFF2-40B4-BE49-F238E27FC236}">
                <a16:creationId xmlns:a16="http://schemas.microsoft.com/office/drawing/2014/main" id="{C8712118-9675-478A-B416-330CC894D383}"/>
              </a:ext>
            </a:extLst>
          </p:cNvPr>
          <p:cNvPicPr/>
          <p:nvPr/>
        </p:nvPicPr>
        <p:blipFill>
          <a:blip r:embed="rId5"/>
          <a:stretch>
            <a:fillRect/>
          </a:stretch>
        </p:blipFill>
        <p:spPr>
          <a:xfrm>
            <a:off x="5107886" y="4701727"/>
            <a:ext cx="5448301" cy="2085975"/>
          </a:xfrm>
          <a:prstGeom prst="rect">
            <a:avLst/>
          </a:prstGeom>
        </p:spPr>
      </p:pic>
    </p:spTree>
    <p:extLst>
      <p:ext uri="{BB962C8B-B14F-4D97-AF65-F5344CB8AC3E}">
        <p14:creationId xmlns:p14="http://schemas.microsoft.com/office/powerpoint/2010/main" val="16904748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algn="ctr"/>
            <a:endParaRPr lang="en-US" sz="1800" dirty="0">
              <a:effectLst/>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pPr marR="0" lvl="0" algn="just" rtl="0">
              <a:lnSpc>
                <a:spcPct val="150000"/>
              </a:lnSpc>
              <a:spcBef>
                <a:spcPts val="1200"/>
              </a:spcBef>
              <a:spcAft>
                <a:spcPts val="0"/>
              </a:spcAft>
              <a:tabLst>
                <a:tab pos="457200" algn="l"/>
              </a:tabLst>
            </a:pPr>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Error Analysis on predictions</a:t>
            </a:r>
          </a:p>
        </p:txBody>
      </p:sp>
      <p:pic>
        <p:nvPicPr>
          <p:cNvPr id="3" name="Picture 2">
            <a:extLst>
              <a:ext uri="{FF2B5EF4-FFF2-40B4-BE49-F238E27FC236}">
                <a16:creationId xmlns:a16="http://schemas.microsoft.com/office/drawing/2014/main" id="{39A0E705-0122-45BA-ABA7-CDD8E6721EEF}"/>
              </a:ext>
            </a:extLst>
          </p:cNvPr>
          <p:cNvPicPr>
            <a:picLocks noChangeAspect="1"/>
          </p:cNvPicPr>
          <p:nvPr/>
        </p:nvPicPr>
        <p:blipFill>
          <a:blip r:embed="rId3"/>
          <a:stretch>
            <a:fillRect/>
          </a:stretch>
        </p:blipFill>
        <p:spPr>
          <a:xfrm>
            <a:off x="1987826" y="1815547"/>
            <a:ext cx="8693426" cy="4850295"/>
          </a:xfrm>
          <a:prstGeom prst="rect">
            <a:avLst/>
          </a:prstGeom>
        </p:spPr>
      </p:pic>
    </p:spTree>
    <p:extLst>
      <p:ext uri="{BB962C8B-B14F-4D97-AF65-F5344CB8AC3E}">
        <p14:creationId xmlns:p14="http://schemas.microsoft.com/office/powerpoint/2010/main" val="128360974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0DF8-CAEE-494E-BA2F-F74C9DA4588E}"/>
              </a:ext>
            </a:extLst>
          </p:cNvPr>
          <p:cNvSpPr>
            <a:spLocks noGrp="1"/>
          </p:cNvSpPr>
          <p:nvPr>
            <p:ph type="title"/>
          </p:nvPr>
        </p:nvSpPr>
        <p:spPr>
          <a:xfrm>
            <a:off x="1083365" y="374105"/>
            <a:ext cx="9601200" cy="1485900"/>
          </a:xfrm>
        </p:spPr>
        <p:txBody>
          <a:bodyPr/>
          <a:lstStyle/>
          <a:p>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Error Analysis on predictions</a:t>
            </a:r>
            <a:endParaRPr lang="en-US" dirty="0"/>
          </a:p>
        </p:txBody>
      </p:sp>
      <p:pic>
        <p:nvPicPr>
          <p:cNvPr id="5" name="Content Placeholder 4">
            <a:extLst>
              <a:ext uri="{FF2B5EF4-FFF2-40B4-BE49-F238E27FC236}">
                <a16:creationId xmlns:a16="http://schemas.microsoft.com/office/drawing/2014/main" id="{791DC6A1-94C2-406C-A956-5DB7E0AAF4F2}"/>
              </a:ext>
            </a:extLst>
          </p:cNvPr>
          <p:cNvPicPr>
            <a:picLocks noGrp="1" noChangeAspect="1"/>
          </p:cNvPicPr>
          <p:nvPr>
            <p:ph idx="1"/>
          </p:nvPr>
        </p:nvPicPr>
        <p:blipFill>
          <a:blip r:embed="rId2"/>
          <a:stretch>
            <a:fillRect/>
          </a:stretch>
        </p:blipFill>
        <p:spPr>
          <a:xfrm>
            <a:off x="2822713" y="1860005"/>
            <a:ext cx="7142922" cy="4800043"/>
          </a:xfrm>
        </p:spPr>
      </p:pic>
    </p:spTree>
    <p:extLst>
      <p:ext uri="{BB962C8B-B14F-4D97-AF65-F5344CB8AC3E}">
        <p14:creationId xmlns:p14="http://schemas.microsoft.com/office/powerpoint/2010/main" val="255523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fontScale="55000" lnSpcReduction="20000"/>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marL="0" marR="0" lvl="0" indent="0" algn="just" rtl="0">
              <a:lnSpc>
                <a:spcPct val="106000"/>
              </a:lnSpc>
              <a:spcBef>
                <a:spcPts val="0"/>
              </a:spcBef>
              <a:spcAft>
                <a:spcPts val="800"/>
              </a:spcAft>
              <a:buNone/>
            </a:pPr>
            <a:r>
              <a:rPr lang="en-US" sz="4400" dirty="0">
                <a:effectLst/>
                <a:latin typeface="Arial" panose="020B0604020202020204" pitchFamily="34" charset="0"/>
                <a:ea typeface="Calibri" panose="020F0502020204030204" pitchFamily="34" charset="0"/>
                <a:cs typeface="Arial" panose="020B0604020202020204" pitchFamily="34" charset="0"/>
              </a:rPr>
              <a:t>We faced a problem with data, we couldn’t apply all of our dataset (just 5% of the total dataset could be used) because of the limited processing resources.</a:t>
            </a:r>
          </a:p>
          <a:p>
            <a:pPr marL="596265" marR="0" indent="0" algn="just">
              <a:spcBef>
                <a:spcPts val="205"/>
              </a:spcBef>
              <a:spcAft>
                <a:spcPts val="0"/>
              </a:spcAft>
              <a:buNone/>
            </a:pPr>
            <a:endParaRPr lang="en-US" sz="4400" dirty="0">
              <a:effectLst/>
              <a:latin typeface="Arial" panose="020B0604020202020204" pitchFamily="34" charset="0"/>
              <a:ea typeface="Times New Roman" panose="02020603050405020304" pitchFamily="18" charset="0"/>
              <a:cs typeface="Arial" panose="020B0604020202020204" pitchFamily="34" charset="0"/>
            </a:endParaRPr>
          </a:p>
          <a:p>
            <a:pPr marL="825500" marR="0" indent="-229235" algn="just">
              <a:spcBef>
                <a:spcPts val="205"/>
              </a:spcBef>
              <a:spcAft>
                <a:spcPts val="0"/>
              </a:spcAft>
            </a:pPr>
            <a:r>
              <a:rPr lang="en-US" sz="4400" dirty="0">
                <a:effectLst/>
                <a:latin typeface="Arial" panose="020B0604020202020204" pitchFamily="34" charset="0"/>
                <a:ea typeface="Times New Roman" panose="02020603050405020304" pitchFamily="18" charset="0"/>
                <a:cs typeface="Arial" panose="020B0604020202020204" pitchFamily="34" charset="0"/>
              </a:rPr>
              <a:t>Why could this make a problem?</a:t>
            </a:r>
          </a:p>
          <a:p>
            <a:pPr marL="596265" marR="0" indent="0" algn="just">
              <a:spcBef>
                <a:spcPts val="205"/>
              </a:spcBef>
              <a:spcAft>
                <a:spcPts val="0"/>
              </a:spcAft>
              <a:buNone/>
            </a:pPr>
            <a:r>
              <a:rPr lang="en-US" sz="4400" dirty="0">
                <a:effectLst/>
                <a:latin typeface="Arial" panose="020B0604020202020204" pitchFamily="34" charset="0"/>
                <a:ea typeface="Times New Roman" panose="02020603050405020304" pitchFamily="18" charset="0"/>
                <a:cs typeface="Arial" panose="020B0604020202020204" pitchFamily="34" charset="0"/>
              </a:rPr>
              <a:t>As we know that data is the fuel of machine learning so the more you feed the model the more accuracy your model will get (of course to a particular limit not to fall in over fitting)</a:t>
            </a:r>
          </a:p>
          <a:p>
            <a:pPr marL="0" indent="0">
              <a:buNone/>
            </a:pPr>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pPr marR="0" lvl="0" algn="just" rtl="0">
              <a:lnSpc>
                <a:spcPct val="150000"/>
              </a:lnSpc>
              <a:spcBef>
                <a:spcPts val="1200"/>
              </a:spcBef>
              <a:spcAft>
                <a:spcPts val="0"/>
              </a:spcAft>
              <a:tabLst>
                <a:tab pos="457200" algn="l"/>
              </a:tabLst>
            </a:pPr>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Error Analysis on Data</a:t>
            </a:r>
          </a:p>
        </p:txBody>
      </p:sp>
    </p:spTree>
    <p:extLst>
      <p:ext uri="{BB962C8B-B14F-4D97-AF65-F5344CB8AC3E}">
        <p14:creationId xmlns:p14="http://schemas.microsoft.com/office/powerpoint/2010/main" val="64051025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algn="ctr"/>
            <a:endParaRPr lang="en-US" sz="1800" dirty="0">
              <a:effectLst/>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pPr marR="0" lvl="0" algn="just" rtl="0">
              <a:lnSpc>
                <a:spcPct val="150000"/>
              </a:lnSpc>
              <a:spcBef>
                <a:spcPts val="1200"/>
              </a:spcBef>
              <a:spcAft>
                <a:spcPts val="0"/>
              </a:spcAft>
              <a:tabLst>
                <a:tab pos="457200" algn="l"/>
              </a:tabLst>
            </a:pPr>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Error Analysis on Features</a:t>
            </a:r>
          </a:p>
        </p:txBody>
      </p:sp>
      <p:pic>
        <p:nvPicPr>
          <p:cNvPr id="5" name="Picture 4">
            <a:extLst>
              <a:ext uri="{FF2B5EF4-FFF2-40B4-BE49-F238E27FC236}">
                <a16:creationId xmlns:a16="http://schemas.microsoft.com/office/drawing/2014/main" id="{F8E364D3-789B-4ED5-B4F5-7669B5D64B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33562"/>
            <a:ext cx="4467225" cy="4486275"/>
          </a:xfrm>
          <a:prstGeom prst="rect">
            <a:avLst/>
          </a:prstGeom>
          <a:noFill/>
          <a:ln>
            <a:noFill/>
          </a:ln>
        </p:spPr>
      </p:pic>
      <p:pic>
        <p:nvPicPr>
          <p:cNvPr id="7" name="Picture 6">
            <a:extLst>
              <a:ext uri="{FF2B5EF4-FFF2-40B4-BE49-F238E27FC236}">
                <a16:creationId xmlns:a16="http://schemas.microsoft.com/office/drawing/2014/main" id="{9986EBC5-BD8F-469D-BA08-802F0CD4126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79522" y="1833561"/>
            <a:ext cx="4467225" cy="4486275"/>
          </a:xfrm>
          <a:prstGeom prst="rect">
            <a:avLst/>
          </a:prstGeom>
          <a:noFill/>
          <a:ln>
            <a:noFill/>
          </a:ln>
        </p:spPr>
      </p:pic>
      <p:sp>
        <p:nvSpPr>
          <p:cNvPr id="2" name="Rectangle: Rounded Corners 1">
            <a:extLst>
              <a:ext uri="{FF2B5EF4-FFF2-40B4-BE49-F238E27FC236}">
                <a16:creationId xmlns:a16="http://schemas.microsoft.com/office/drawing/2014/main" id="{1B425AAC-485C-4A49-8238-8F68E8B0A553}"/>
              </a:ext>
            </a:extLst>
          </p:cNvPr>
          <p:cNvSpPr/>
          <p:nvPr/>
        </p:nvSpPr>
        <p:spPr>
          <a:xfrm>
            <a:off x="2346255" y="6319837"/>
            <a:ext cx="2517913" cy="42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Sentiment</a:t>
            </a:r>
          </a:p>
        </p:txBody>
      </p:sp>
      <p:sp>
        <p:nvSpPr>
          <p:cNvPr id="8" name="Rectangle: Rounded Corners 7">
            <a:extLst>
              <a:ext uri="{FF2B5EF4-FFF2-40B4-BE49-F238E27FC236}">
                <a16:creationId xmlns:a16="http://schemas.microsoft.com/office/drawing/2014/main" id="{84EEDE27-23DC-4EC0-BD65-5CA4EF38A735}"/>
              </a:ext>
            </a:extLst>
          </p:cNvPr>
          <p:cNvSpPr/>
          <p:nvPr/>
        </p:nvSpPr>
        <p:spPr>
          <a:xfrm>
            <a:off x="7754177" y="6333294"/>
            <a:ext cx="2517913" cy="42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Sentiment</a:t>
            </a:r>
          </a:p>
        </p:txBody>
      </p:sp>
    </p:spTree>
    <p:extLst>
      <p:ext uri="{BB962C8B-B14F-4D97-AF65-F5344CB8AC3E}">
        <p14:creationId xmlns:p14="http://schemas.microsoft.com/office/powerpoint/2010/main" val="104191949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fontScale="85000" lnSpcReduction="20000"/>
          </a:bodyPr>
          <a:lstStyle/>
          <a:p>
            <a:pPr algn="just"/>
            <a:r>
              <a:rPr lang="en-US" sz="2400" dirty="0">
                <a:effectLst/>
                <a:latin typeface="Arial" panose="020B0604020202020204" pitchFamily="34" charset="0"/>
                <a:ea typeface="Times New Roman" panose="02020603050405020304" pitchFamily="18" charset="0"/>
                <a:cs typeface="Arial" panose="020B0604020202020204" pitchFamily="34" charset="0"/>
              </a:rPr>
              <a:t>To sum up what was done in this project, the TF-IDF algorithm with the SVM classifier was found to be the best classification model with accuracy 82.6 %, also the Doc2Vec algorithm with the K-Means is the best clustering model with accuracy 80.2 %, after determining the best models we go through the application that can integrate the chatbot with the ML models, the SVM using TF-IDF is the model used in the deployment as it has the highest testing </a:t>
            </a:r>
            <a:r>
              <a:rPr lang="en-US" sz="2400">
                <a:effectLst/>
                <a:latin typeface="Arial" panose="020B0604020202020204" pitchFamily="34" charset="0"/>
                <a:ea typeface="Times New Roman" panose="02020603050405020304" pitchFamily="18" charset="0"/>
                <a:cs typeface="Arial" panose="020B0604020202020204" pitchFamily="34" charset="0"/>
              </a:rPr>
              <a:t>accuracy.</a:t>
            </a:r>
          </a:p>
          <a:p>
            <a:pPr algn="just"/>
            <a:r>
              <a:rPr lang="en-US" sz="2400">
                <a:effectLst/>
                <a:latin typeface="Arial" panose="020B0604020202020204" pitchFamily="34" charset="0"/>
                <a:ea typeface="Times New Roman" panose="02020603050405020304" pitchFamily="18" charset="0"/>
                <a:cs typeface="Arial" panose="020B0604020202020204" pitchFamily="34" charset="0"/>
              </a:rPr>
              <a:t>This </a:t>
            </a:r>
            <a:r>
              <a:rPr lang="en-US" sz="2400" dirty="0">
                <a:effectLst/>
                <a:latin typeface="Arial" panose="020B0604020202020204" pitchFamily="34" charset="0"/>
                <a:ea typeface="Times New Roman" panose="02020603050405020304" pitchFamily="18" charset="0"/>
                <a:cs typeface="Arial" panose="020B0604020202020204" pitchFamily="34" charset="0"/>
              </a:rPr>
              <a:t>project is just a first step in the movie reviews sentiment analysis application, it could be improved by adding many features like the movie name, movie type, and movie rating. These extra features could be implemented in the future that will help movies platforms to easily reach the spectators and can get their review as fast and genuine as possible. This approach could help in understand the sense of the audience, which will help in developing more efficient recommender systems.</a:t>
            </a: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pPr marR="0" lvl="0" algn="just" rtl="0">
              <a:lnSpc>
                <a:spcPct val="150000"/>
              </a:lnSpc>
              <a:spcBef>
                <a:spcPts val="1200"/>
              </a:spcBef>
              <a:spcAft>
                <a:spcPts val="0"/>
              </a:spcAft>
              <a:tabLst>
                <a:tab pos="457200" algn="l"/>
              </a:tabLst>
            </a:pPr>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Conclusion</a:t>
            </a:r>
          </a:p>
        </p:txBody>
      </p:sp>
    </p:spTree>
    <p:extLst>
      <p:ext uri="{BB962C8B-B14F-4D97-AF65-F5344CB8AC3E}">
        <p14:creationId xmlns:p14="http://schemas.microsoft.com/office/powerpoint/2010/main" val="423398232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dirty="0"/>
              <a:t>Index</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04B8EC8A-1ADB-432C-9ED8-4714C697AA4F}"/>
              </a:ext>
            </a:extLst>
          </p:cNvPr>
          <p:cNvSpPr>
            <a:spLocks noGrp="1"/>
          </p:cNvSpPr>
          <p:nvPr>
            <p:ph sz="half" idx="2"/>
          </p:nvPr>
        </p:nvSpPr>
        <p:spPr/>
        <p:txBody>
          <a:bodyPr/>
          <a:lstStyle/>
          <a:p>
            <a:r>
              <a:rPr lang="en-US" b="1"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Objectives</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Introduction</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Feature Engineering</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Classification Models</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Clustering Models</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Chatbot </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Error Analysis</a:t>
            </a:r>
          </a:p>
          <a:p>
            <a:r>
              <a:rPr lang="en-US" b="1" kern="0" dirty="0">
                <a:solidFill>
                  <a:schemeClr val="bg1">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a:t>
            </a:r>
          </a:p>
          <a:p>
            <a:endParaRPr lang="en-US" dirty="0"/>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a:xfrm>
            <a:off x="640081" y="791570"/>
            <a:ext cx="4018839" cy="5262390"/>
          </a:xfrm>
        </p:spPr>
        <p:txBody>
          <a:bodyPr anchor="ctr">
            <a:normAutofit/>
          </a:bodyPr>
          <a:lstStyle/>
          <a:p>
            <a:pPr algn="r"/>
            <a:r>
              <a:rPr lang="en-US" sz="5400" b="1">
                <a:solidFill>
                  <a:schemeClr val="bg2"/>
                </a:solidFill>
                <a:effectLst/>
                <a:latin typeface="Arial" panose="020B0604020202020204" pitchFamily="34" charset="0"/>
                <a:ea typeface="Times New Roman" panose="02020603050405020304" pitchFamily="18" charset="0"/>
                <a:cs typeface="Arial" panose="020B0604020202020204" pitchFamily="34" charset="0"/>
              </a:rPr>
              <a:t>Objectives</a:t>
            </a:r>
            <a:endParaRPr lang="en-US" sz="5400">
              <a:solidFill>
                <a:schemeClr val="bg2"/>
              </a:solidFill>
            </a:endParaRPr>
          </a:p>
        </p:txBody>
      </p:sp>
      <p:sp>
        <p:nvSpPr>
          <p:cNvPr id="27" name="Rectangle 26">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a:xfrm>
            <a:off x="6176720" y="791570"/>
            <a:ext cx="5513532" cy="5262390"/>
          </a:xfrm>
        </p:spPr>
        <p:txBody>
          <a:bodyPr anchor="ctr">
            <a:normAutofit/>
          </a:bodyPr>
          <a:lstStyle/>
          <a:p>
            <a:pPr marL="0" indent="0" algn="just">
              <a:buNone/>
            </a:pPr>
            <a:r>
              <a:rPr lang="en-US" sz="2400" dirty="0">
                <a:effectLst/>
                <a:latin typeface="Arial" panose="020B0604020202020204" pitchFamily="34" charset="0"/>
                <a:ea typeface="Times New Roman" panose="02020603050405020304" pitchFamily="18" charset="0"/>
                <a:cs typeface="Arial" panose="020B0604020202020204" pitchFamily="34" charset="0"/>
              </a:rPr>
              <a:t>This project aims to classify the sentiment analysis of the movie reviews whether positive or negative, integrated through the user interface of a dialog-flow chatbot.</a:t>
            </a:r>
          </a:p>
        </p:txBody>
      </p:sp>
    </p:spTree>
    <p:extLst>
      <p:ext uri="{BB962C8B-B14F-4D97-AF65-F5344CB8AC3E}">
        <p14:creationId xmlns:p14="http://schemas.microsoft.com/office/powerpoint/2010/main" val="3745136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a:xfrm>
            <a:off x="640081" y="791570"/>
            <a:ext cx="4018839" cy="5262390"/>
          </a:xfrm>
        </p:spPr>
        <p:txBody>
          <a:bodyPr anchor="ctr">
            <a:normAutofit/>
          </a:bodyPr>
          <a:lstStyle/>
          <a:p>
            <a:pPr algn="r"/>
            <a:r>
              <a:rPr lang="en-US" sz="5000" b="1" kern="0">
                <a:solidFill>
                  <a:schemeClr val="bg2"/>
                </a:solidFill>
                <a:effectLst/>
                <a:latin typeface="Arial" panose="020B0604020202020204" pitchFamily="34" charset="0"/>
                <a:ea typeface="Times New Roman" panose="02020603050405020304" pitchFamily="18" charset="0"/>
                <a:cs typeface="Arial" panose="020B0604020202020204" pitchFamily="34" charset="0"/>
              </a:rPr>
              <a:t>Introduction</a:t>
            </a:r>
            <a:br>
              <a:rPr lang="en-US" sz="5000" b="1" kern="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5000">
              <a:solidFill>
                <a:schemeClr val="bg2"/>
              </a:solidFill>
            </a:endParaRP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a:xfrm>
            <a:off x="6176720" y="791570"/>
            <a:ext cx="4892308" cy="5262390"/>
          </a:xfrm>
        </p:spPr>
        <p:txBody>
          <a:bodyPr anchor="ctr">
            <a:normAutofit/>
          </a:bodyPr>
          <a:lstStyle/>
          <a:p>
            <a:pPr marL="0" indent="0" algn="just">
              <a:buNone/>
            </a:pPr>
            <a:r>
              <a:rPr lang="en-US" sz="2400" dirty="0">
                <a:effectLst/>
                <a:latin typeface="Arial" panose="020B0604020202020204" pitchFamily="34" charset="0"/>
                <a:ea typeface="Times New Roman" panose="02020603050405020304" pitchFamily="18" charset="0"/>
                <a:cs typeface="Arial" panose="020B0604020202020204" pitchFamily="34" charset="0"/>
              </a:rPr>
              <a:t>Sentiment analysis is a machine learning technique to identify the sentiment of the sentence through NLP, we will use this technique in the movies’ reviews, we train our model from IMDB-Dataset having 50K movie reviews for natural language processing or Text analytics, this is a dataset for binary sentiment classification.</a:t>
            </a:r>
          </a:p>
        </p:txBody>
      </p:sp>
    </p:spTree>
    <p:extLst>
      <p:ext uri="{BB962C8B-B14F-4D97-AF65-F5344CB8AC3E}">
        <p14:creationId xmlns:p14="http://schemas.microsoft.com/office/powerpoint/2010/main" val="159574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a:xfrm>
            <a:off x="640081" y="791570"/>
            <a:ext cx="4018839" cy="5262390"/>
          </a:xfrm>
        </p:spPr>
        <p:txBody>
          <a:bodyPr anchor="ctr">
            <a:normAutofit/>
          </a:bodyPr>
          <a:lstStyle/>
          <a:p>
            <a:r>
              <a:rPr lang="en-US" sz="5000" b="1" kern="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Feature Engineering</a:t>
            </a:r>
            <a:br>
              <a:rPr lang="en-US" sz="5000" b="1" kern="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5000" b="1" kern="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5000" dirty="0">
              <a:solidFill>
                <a:schemeClr val="bg2"/>
              </a:solidFill>
            </a:endParaRP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a:xfrm>
            <a:off x="6176720" y="791570"/>
            <a:ext cx="5114132" cy="5262390"/>
          </a:xfrm>
        </p:spPr>
        <p:txBody>
          <a:bodyPr anchor="ctr">
            <a:normAutofit/>
          </a:bodyPr>
          <a:lstStyle/>
          <a:p>
            <a:r>
              <a:rPr lang="en-US" sz="2800" dirty="0">
                <a:effectLst/>
                <a:latin typeface="Arial" panose="020B0604020202020204" pitchFamily="34" charset="0"/>
                <a:ea typeface="Times New Roman" panose="02020603050405020304" pitchFamily="18" charset="0"/>
                <a:cs typeface="Arial" panose="020B0604020202020204" pitchFamily="34" charset="0"/>
              </a:rPr>
              <a:t>BOW</a:t>
            </a:r>
          </a:p>
          <a:p>
            <a:r>
              <a:rPr lang="en-US" sz="2800" dirty="0">
                <a:latin typeface="Arial" panose="020B0604020202020204" pitchFamily="34" charset="0"/>
                <a:ea typeface="Times New Roman" panose="02020603050405020304" pitchFamily="18" charset="0"/>
                <a:cs typeface="Arial" panose="020B0604020202020204" pitchFamily="34" charset="0"/>
              </a:rPr>
              <a:t>TF-IDF</a:t>
            </a:r>
          </a:p>
          <a:p>
            <a:r>
              <a:rPr lang="en-US" sz="2800" dirty="0">
                <a:effectLst/>
                <a:latin typeface="Arial" panose="020B0604020202020204" pitchFamily="34" charset="0"/>
                <a:ea typeface="Times New Roman" panose="02020603050405020304" pitchFamily="18" charset="0"/>
                <a:cs typeface="Arial" panose="020B0604020202020204" pitchFamily="34" charset="0"/>
              </a:rPr>
              <a:t>LDA</a:t>
            </a:r>
          </a:p>
          <a:p>
            <a:r>
              <a:rPr lang="en-US" sz="2800" dirty="0">
                <a:latin typeface="Arial" panose="020B0604020202020204" pitchFamily="34" charset="0"/>
                <a:ea typeface="Times New Roman" panose="02020603050405020304" pitchFamily="18" charset="0"/>
                <a:cs typeface="Arial" panose="020B0604020202020204" pitchFamily="34" charset="0"/>
              </a:rPr>
              <a:t>Paragraph Vector (Doc2Vec)</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a:p>
            <a:r>
              <a:rPr lang="en-US" sz="2800" dirty="0">
                <a:latin typeface="Arial" panose="020B0604020202020204" pitchFamily="34" charset="0"/>
                <a:ea typeface="Times New Roman" panose="02020603050405020304" pitchFamily="18" charset="0"/>
                <a:cs typeface="Arial" panose="020B0604020202020204" pitchFamily="34" charset="0"/>
              </a:rPr>
              <a:t>BERT</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7973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6FD36AFC-27F6-4CD3-A026-17E8B8763525}"/>
              </a:ext>
            </a:extLst>
          </p:cNvPr>
          <p:cNvSpPr txBox="1">
            <a:spLocks/>
          </p:cNvSpPr>
          <p:nvPr/>
        </p:nvSpPr>
        <p:spPr>
          <a:xfrm>
            <a:off x="1371600" y="2286000"/>
            <a:ext cx="9601200" cy="3581400"/>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ctr"/>
            <a:endParaRPr lang="en-US" sz="1800">
              <a:latin typeface="Times New Roman" panose="02020603050405020304" pitchFamily="18" charset="0"/>
              <a:ea typeface="Times New Roman" panose="02020603050405020304" pitchFamily="18" charset="0"/>
            </a:endParaRPr>
          </a:p>
          <a:p>
            <a:pPr algn="ctr"/>
            <a:endParaRPr lang="en-US" sz="1800">
              <a:latin typeface="Times New Roman" panose="02020603050405020304" pitchFamily="18" charset="0"/>
              <a:ea typeface="Times New Roman" panose="02020603050405020304" pitchFamily="18" charset="0"/>
            </a:endParaRPr>
          </a:p>
          <a:p>
            <a:pPr algn="ctr"/>
            <a:endParaRPr lang="en-US" sz="1800">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4" name="Title 5">
            <a:extLst>
              <a:ext uri="{FF2B5EF4-FFF2-40B4-BE49-F238E27FC236}">
                <a16:creationId xmlns:a16="http://schemas.microsoft.com/office/drawing/2014/main" id="{F50AC5DA-D07B-428E-A9B8-820E50DED908}"/>
              </a:ext>
            </a:extLst>
          </p:cNvPr>
          <p:cNvSpPr>
            <a:spLocks noGrp="1"/>
          </p:cNvSpPr>
          <p:nvPr>
            <p:ph type="title"/>
          </p:nvPr>
        </p:nvSpPr>
        <p:spPr>
          <a:xfrm>
            <a:off x="1371600" y="685800"/>
            <a:ext cx="9601200" cy="1485900"/>
          </a:xfrm>
        </p:spPr>
        <p:txBody>
          <a:bodyPr/>
          <a:lstStyle/>
          <a:p>
            <a:r>
              <a:rPr lang="en-US" dirty="0">
                <a:solidFill>
                  <a:schemeClr val="tx1"/>
                </a:solidFill>
              </a:rPr>
              <a:t>BOW</a:t>
            </a:r>
          </a:p>
        </p:txBody>
      </p:sp>
      <p:pic>
        <p:nvPicPr>
          <p:cNvPr id="5" name="Picture 4" descr="A picture containing text&#10;&#10;Description automatically generated">
            <a:extLst>
              <a:ext uri="{FF2B5EF4-FFF2-40B4-BE49-F238E27FC236}">
                <a16:creationId xmlns:a16="http://schemas.microsoft.com/office/drawing/2014/main" id="{F60954CB-66B0-4A71-B04D-83126411BAAE}"/>
              </a:ext>
            </a:extLst>
          </p:cNvPr>
          <p:cNvPicPr/>
          <p:nvPr/>
        </p:nvPicPr>
        <p:blipFill>
          <a:blip r:embed="rId2">
            <a:extLst>
              <a:ext uri="{28A0092B-C50C-407E-A947-70E740481C1C}">
                <a14:useLocalDpi xmlns:a14="http://schemas.microsoft.com/office/drawing/2010/main" val="0"/>
              </a:ext>
            </a:extLst>
          </a:blip>
          <a:stretch>
            <a:fillRect/>
          </a:stretch>
        </p:blipFill>
        <p:spPr>
          <a:xfrm>
            <a:off x="3099581" y="1631852"/>
            <a:ext cx="5992837" cy="4235548"/>
          </a:xfrm>
          <a:prstGeom prst="rect">
            <a:avLst/>
          </a:prstGeom>
        </p:spPr>
      </p:pic>
    </p:spTree>
    <p:extLst>
      <p:ext uri="{BB962C8B-B14F-4D97-AF65-F5344CB8AC3E}">
        <p14:creationId xmlns:p14="http://schemas.microsoft.com/office/powerpoint/2010/main" val="90888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6D85-A3DD-4B3A-A2A6-E87BC7B36F1C}"/>
              </a:ext>
            </a:extLst>
          </p:cNvPr>
          <p:cNvSpPr>
            <a:spLocks noGrp="1"/>
          </p:cNvSpPr>
          <p:nvPr>
            <p:ph type="title"/>
          </p:nvPr>
        </p:nvSpPr>
        <p:spPr/>
        <p:txBody>
          <a:bodyPr>
            <a:normAutofit/>
          </a:bodyPr>
          <a:lstStyle/>
          <a:p>
            <a:r>
              <a:rPr lang="en-US" b="1" dirty="0">
                <a:effectLst/>
                <a:latin typeface="Times New Roman" panose="02020603050405020304" pitchFamily="18" charset="0"/>
                <a:ea typeface="Times New Roman" panose="02020603050405020304" pitchFamily="18" charset="0"/>
              </a:rPr>
              <a:t>LDA</a:t>
            </a:r>
            <a:endParaRPr lang="en-US" dirty="0"/>
          </a:p>
        </p:txBody>
      </p:sp>
      <p:pic>
        <p:nvPicPr>
          <p:cNvPr id="3" name="Picture 2" descr="Chart&#10;&#10;Description automatically generated">
            <a:extLst>
              <a:ext uri="{FF2B5EF4-FFF2-40B4-BE49-F238E27FC236}">
                <a16:creationId xmlns:a16="http://schemas.microsoft.com/office/drawing/2014/main" id="{2E46C893-D1F2-48E1-BDD2-8E8B0AFCEC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9043" y="1637899"/>
            <a:ext cx="9183757" cy="4855666"/>
          </a:xfrm>
          <a:prstGeom prst="rect">
            <a:avLst/>
          </a:prstGeom>
        </p:spPr>
      </p:pic>
    </p:spTree>
    <p:extLst>
      <p:ext uri="{BB962C8B-B14F-4D97-AF65-F5344CB8AC3E}">
        <p14:creationId xmlns:p14="http://schemas.microsoft.com/office/powerpoint/2010/main" val="199211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6FE9-511E-4BD7-BA35-1900A023BB9F}"/>
              </a:ext>
            </a:extLst>
          </p:cNvPr>
          <p:cNvSpPr>
            <a:spLocks noGrp="1"/>
          </p:cNvSpPr>
          <p:nvPr>
            <p:ph type="title"/>
          </p:nvPr>
        </p:nvSpPr>
        <p:spPr/>
        <p:txBody>
          <a:bodyPr>
            <a:normAutofit/>
          </a:bodyPr>
          <a:lstStyle/>
          <a:p>
            <a:r>
              <a:rPr lang="en-US" b="1" dirty="0">
                <a:effectLst/>
                <a:latin typeface="Arial" panose="020B0604020202020204" pitchFamily="34" charset="0"/>
                <a:ea typeface="Times New Roman" panose="02020603050405020304" pitchFamily="18" charset="0"/>
                <a:cs typeface="Arial" panose="020B0604020202020204" pitchFamily="34" charset="0"/>
              </a:rPr>
              <a:t>Paragraph Vector</a:t>
            </a:r>
            <a:r>
              <a:rPr lang="en-US" dirty="0">
                <a:effectLst/>
                <a:latin typeface="Arial" panose="020B0604020202020204" pitchFamily="34" charset="0"/>
                <a:ea typeface="Times New Roman" panose="02020603050405020304" pitchFamily="18" charset="0"/>
                <a:cs typeface="Arial" panose="020B0604020202020204" pitchFamily="34" charset="0"/>
              </a:rPr>
              <a:t> (Doc2Vec)</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0229132-EB51-4D62-AECD-050505397B0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1" y="2336995"/>
            <a:ext cx="4800600" cy="3835205"/>
          </a:xfrm>
          <a:prstGeom prst="rect">
            <a:avLst/>
          </a:prstGeom>
          <a:noFill/>
        </p:spPr>
      </p:pic>
      <p:pic>
        <p:nvPicPr>
          <p:cNvPr id="5" name="Picture 4">
            <a:extLst>
              <a:ext uri="{FF2B5EF4-FFF2-40B4-BE49-F238E27FC236}">
                <a16:creationId xmlns:a16="http://schemas.microsoft.com/office/drawing/2014/main" id="{AD5AD1BB-6568-4EE9-9F9D-00634008C7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222" y="2336995"/>
            <a:ext cx="4800600" cy="3835205"/>
          </a:xfrm>
          <a:prstGeom prst="rect">
            <a:avLst/>
          </a:prstGeom>
          <a:noFill/>
        </p:spPr>
      </p:pic>
    </p:spTree>
    <p:extLst>
      <p:ext uri="{BB962C8B-B14F-4D97-AF65-F5344CB8AC3E}">
        <p14:creationId xmlns:p14="http://schemas.microsoft.com/office/powerpoint/2010/main" val="225424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B6DF5F-0833-41BA-B9E4-C686299BCACB}"/>
              </a:ext>
            </a:extLst>
          </p:cNvPr>
          <p:cNvSpPr>
            <a:spLocks noGrp="1"/>
          </p:cNvSpPr>
          <p:nvPr>
            <p:ph idx="1"/>
          </p:nvPr>
        </p:nvSpPr>
        <p:spPr/>
        <p:txBody>
          <a:bodyPr>
            <a:normAutofit/>
          </a:bodyPr>
          <a:lstStyle/>
          <a:p>
            <a:pPr algn="ctr"/>
            <a:endParaRPr lang="en-US" sz="1800" dirty="0">
              <a:effectLst/>
              <a:latin typeface="Times New Roman" panose="02020603050405020304" pitchFamily="18" charset="0"/>
              <a:ea typeface="Times New Roman" panose="02020603050405020304" pitchFamily="18" charset="0"/>
            </a:endParaRPr>
          </a:p>
          <a:p>
            <a:pPr algn="ctr"/>
            <a:endParaRPr lang="en-US" sz="1800" dirty="0">
              <a:latin typeface="Times New Roman" panose="02020603050405020304" pitchFamily="18" charset="0"/>
              <a:ea typeface="Times New Roman" panose="02020603050405020304" pitchFamily="18" charset="0"/>
            </a:endParaRPr>
          </a:p>
          <a:p>
            <a:pPr algn="ctr"/>
            <a:endParaRPr lang="en-US" sz="1800" dirty="0">
              <a:effectLst/>
              <a:latin typeface="Times New Roman" panose="02020603050405020304" pitchFamily="18" charset="0"/>
              <a:ea typeface="Times New Roman" panose="02020603050405020304" pitchFamily="18" charset="0"/>
            </a:endParaRPr>
          </a:p>
          <a:p>
            <a:endParaRPr lang="en-US" sz="4400" b="1" dirty="0">
              <a:solidFill>
                <a:schemeClr val="bg1">
                  <a:lumMod val="50000"/>
                </a:schemeClr>
              </a:solidFill>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E6720F54-BC4C-4574-B3AF-8B610B6A2E37}"/>
              </a:ext>
            </a:extLst>
          </p:cNvPr>
          <p:cNvSpPr>
            <a:spLocks noGrp="1"/>
          </p:cNvSpPr>
          <p:nvPr>
            <p:ph type="title"/>
          </p:nvPr>
        </p:nvSpPr>
        <p:spPr/>
        <p:txBody>
          <a:bodyPr>
            <a:normAutofit/>
          </a:bodyPr>
          <a:lstStyle/>
          <a:p>
            <a: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Classification Models</a:t>
            </a:r>
            <a:br>
              <a:rPr lang="en-US"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DC3B555F-45C9-4AB0-A3C4-A4F1F2A3821F}"/>
              </a:ext>
            </a:extLst>
          </p:cNvPr>
          <p:cNvGraphicFramePr>
            <a:graphicFrameLocks noGrp="1"/>
          </p:cNvGraphicFramePr>
          <p:nvPr>
            <p:extLst>
              <p:ext uri="{D42A27DB-BD31-4B8C-83A1-F6EECF244321}">
                <p14:modId xmlns:p14="http://schemas.microsoft.com/office/powerpoint/2010/main" val="727562010"/>
              </p:ext>
            </p:extLst>
          </p:nvPr>
        </p:nvGraphicFramePr>
        <p:xfrm>
          <a:off x="1815547" y="2136911"/>
          <a:ext cx="8560905" cy="3879578"/>
        </p:xfrm>
        <a:graphic>
          <a:graphicData uri="http://schemas.openxmlformats.org/drawingml/2006/table">
            <a:tbl>
              <a:tblPr firstRow="1" firstCol="1" bandRow="1">
                <a:tableStyleId>{5C22544A-7EE6-4342-B048-85BDC9FD1C3A}</a:tableStyleId>
              </a:tblPr>
              <a:tblGrid>
                <a:gridCol w="1476106">
                  <a:extLst>
                    <a:ext uri="{9D8B030D-6E8A-4147-A177-3AD203B41FA5}">
                      <a16:colId xmlns:a16="http://schemas.microsoft.com/office/drawing/2014/main" val="2376223023"/>
                    </a:ext>
                  </a:extLst>
                </a:gridCol>
                <a:gridCol w="1430737">
                  <a:extLst>
                    <a:ext uri="{9D8B030D-6E8A-4147-A177-3AD203B41FA5}">
                      <a16:colId xmlns:a16="http://schemas.microsoft.com/office/drawing/2014/main" val="1323220604"/>
                    </a:ext>
                  </a:extLst>
                </a:gridCol>
                <a:gridCol w="1428218">
                  <a:extLst>
                    <a:ext uri="{9D8B030D-6E8A-4147-A177-3AD203B41FA5}">
                      <a16:colId xmlns:a16="http://schemas.microsoft.com/office/drawing/2014/main" val="444937037"/>
                    </a:ext>
                  </a:extLst>
                </a:gridCol>
                <a:gridCol w="1428218">
                  <a:extLst>
                    <a:ext uri="{9D8B030D-6E8A-4147-A177-3AD203B41FA5}">
                      <a16:colId xmlns:a16="http://schemas.microsoft.com/office/drawing/2014/main" val="3370969157"/>
                    </a:ext>
                  </a:extLst>
                </a:gridCol>
                <a:gridCol w="1437459">
                  <a:extLst>
                    <a:ext uri="{9D8B030D-6E8A-4147-A177-3AD203B41FA5}">
                      <a16:colId xmlns:a16="http://schemas.microsoft.com/office/drawing/2014/main" val="975000032"/>
                    </a:ext>
                  </a:extLst>
                </a:gridCol>
                <a:gridCol w="1360167">
                  <a:extLst>
                    <a:ext uri="{9D8B030D-6E8A-4147-A177-3AD203B41FA5}">
                      <a16:colId xmlns:a16="http://schemas.microsoft.com/office/drawing/2014/main" val="3673822039"/>
                    </a:ext>
                  </a:extLst>
                </a:gridCol>
              </a:tblGrid>
              <a:tr h="673445">
                <a:tc>
                  <a:txBody>
                    <a:bodyPr/>
                    <a:lstStyle/>
                    <a:p>
                      <a:pPr marL="0" marR="0" algn="just">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BOW</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TF-IDF</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LDA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BERT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Doc2Vec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21118762"/>
                  </a:ext>
                </a:extLst>
              </a:tr>
              <a:tr h="673445">
                <a:tc>
                  <a:txBody>
                    <a:bodyPr/>
                    <a:lstStyle/>
                    <a:p>
                      <a:pPr marL="0" marR="0" algn="just">
                        <a:spcBef>
                          <a:spcPts val="0"/>
                        </a:spcBef>
                        <a:spcAft>
                          <a:spcPts val="0"/>
                        </a:spcAft>
                      </a:pPr>
                      <a:r>
                        <a:rPr lang="en-US" sz="1200">
                          <a:effectLst/>
                        </a:rPr>
                        <a:t>Gaussian NB</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0.592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0.602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0.692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0.756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0.824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06859815"/>
                  </a:ext>
                </a:extLst>
              </a:tr>
              <a:tr h="673445">
                <a:tc>
                  <a:txBody>
                    <a:bodyPr/>
                    <a:lstStyle/>
                    <a:p>
                      <a:pPr marL="0" marR="0" algn="just">
                        <a:spcBef>
                          <a:spcPts val="0"/>
                        </a:spcBef>
                        <a:spcAft>
                          <a:spcPts val="0"/>
                        </a:spcAft>
                      </a:pPr>
                      <a:r>
                        <a:rPr lang="en-US" sz="1200">
                          <a:effectLst/>
                        </a:rPr>
                        <a:t>Bernoulli NB</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0.832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0.832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0.53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0.8266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03484299"/>
                  </a:ext>
                </a:extLst>
              </a:tr>
              <a:tr h="673445">
                <a:tc>
                  <a:txBody>
                    <a:bodyPr/>
                    <a:lstStyle/>
                    <a:p>
                      <a:pPr marL="0" marR="0" algn="just">
                        <a:spcBef>
                          <a:spcPts val="0"/>
                        </a:spcBef>
                        <a:spcAft>
                          <a:spcPts val="0"/>
                        </a:spcAft>
                      </a:pPr>
                      <a:r>
                        <a:rPr lang="en-US" sz="1200">
                          <a:effectLst/>
                        </a:rPr>
                        <a:t>Decision Tree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0.698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0.696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0.582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0.668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0.8013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2724026"/>
                  </a:ext>
                </a:extLst>
              </a:tr>
              <a:tr h="512353">
                <a:tc>
                  <a:txBody>
                    <a:bodyPr/>
                    <a:lstStyle/>
                    <a:p>
                      <a:pPr marL="0" marR="0" algn="just">
                        <a:spcBef>
                          <a:spcPts val="0"/>
                        </a:spcBef>
                        <a:spcAft>
                          <a:spcPts val="0"/>
                        </a:spcAft>
                      </a:pPr>
                      <a:r>
                        <a:rPr lang="en-US" sz="1200">
                          <a:effectLst/>
                        </a:rPr>
                        <a:t>Random Forest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0.778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0.772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79134104"/>
                  </a:ext>
                </a:extLst>
              </a:tr>
              <a:tr h="673445">
                <a:tc>
                  <a:txBody>
                    <a:bodyPr/>
                    <a:lstStyle/>
                    <a:p>
                      <a:pPr marL="0" marR="0" algn="just">
                        <a:spcBef>
                          <a:spcPts val="0"/>
                        </a:spcBef>
                        <a:spcAft>
                          <a:spcPts val="0"/>
                        </a:spcAft>
                      </a:pPr>
                      <a:r>
                        <a:rPr lang="en-US" sz="1200">
                          <a:effectLst/>
                        </a:rPr>
                        <a:t>SVM</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0.852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highlight>
                            <a:srgbClr val="FFFF00"/>
                          </a:highlight>
                        </a:rPr>
                        <a:t>0.866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0.71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a:effectLst/>
                        </a:rPr>
                        <a:t>0.82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200" dirty="0">
                          <a:effectLst/>
                        </a:rPr>
                        <a:t>0.828</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14527598"/>
                  </a:ext>
                </a:extLst>
              </a:tr>
            </a:tbl>
          </a:graphicData>
        </a:graphic>
      </p:graphicFrame>
    </p:spTree>
    <p:extLst>
      <p:ext uri="{BB962C8B-B14F-4D97-AF65-F5344CB8AC3E}">
        <p14:creationId xmlns:p14="http://schemas.microsoft.com/office/powerpoint/2010/main" val="34449858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Travel design</Template>
  <TotalTime>81</TotalTime>
  <Words>506</Words>
  <Application>Microsoft Office PowerPoint</Application>
  <PresentationFormat>Widescreen</PresentationFormat>
  <Paragraphs>130</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Franklin Gothic Book</vt:lpstr>
      <vt:lpstr>Times New Roman</vt:lpstr>
      <vt:lpstr>Crop</vt:lpstr>
      <vt:lpstr>MOVIE REVIEW SENTIMENT ANALYSIS  INTEGRATED WITH DIALOGFLOW</vt:lpstr>
      <vt:lpstr>Index</vt:lpstr>
      <vt:lpstr>Objectives</vt:lpstr>
      <vt:lpstr>Introduction </vt:lpstr>
      <vt:lpstr>Feature Engineering  </vt:lpstr>
      <vt:lpstr>BOW</vt:lpstr>
      <vt:lpstr>LDA</vt:lpstr>
      <vt:lpstr>Paragraph Vector (Doc2Vec)</vt:lpstr>
      <vt:lpstr>Classification Models </vt:lpstr>
      <vt:lpstr>Classification Models </vt:lpstr>
      <vt:lpstr>Clustering Models </vt:lpstr>
      <vt:lpstr>Clustering Models </vt:lpstr>
      <vt:lpstr>Chatbot </vt:lpstr>
      <vt:lpstr>Error Analysis on predictions</vt:lpstr>
      <vt:lpstr>Error Analysis on predictions</vt:lpstr>
      <vt:lpstr>Error Analysis on Data</vt:lpstr>
      <vt:lpstr>Error Analysis on Features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REVIEW SENTIMENT ANALYSIS  INTEGRATED WITH DIALOGFLOW</dc:title>
  <dc:creator>Kamel EL-Sehly</dc:creator>
  <cp:lastModifiedBy>Bassel Hamshary</cp:lastModifiedBy>
  <cp:revision>8</cp:revision>
  <dcterms:created xsi:type="dcterms:W3CDTF">2021-07-25T11:49:14Z</dcterms:created>
  <dcterms:modified xsi:type="dcterms:W3CDTF">2021-07-31T21:11:15Z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